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2"/>
  </p:notesMasterIdLst>
  <p:sldIdLst>
    <p:sldId id="256" r:id="rId2"/>
    <p:sldId id="257" r:id="rId3"/>
    <p:sldId id="258" r:id="rId4"/>
    <p:sldId id="266" r:id="rId5"/>
    <p:sldId id="259" r:id="rId6"/>
    <p:sldId id="268" r:id="rId7"/>
    <p:sldId id="265" r:id="rId8"/>
    <p:sldId id="267"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2" autoAdjust="0"/>
    <p:restoredTop sz="94434" autoAdjust="0"/>
  </p:normalViewPr>
  <p:slideViewPr>
    <p:cSldViewPr snapToGrid="0">
      <p:cViewPr varScale="1">
        <p:scale>
          <a:sx n="42" d="100"/>
          <a:sy n="42" d="100"/>
        </p:scale>
        <p:origin x="91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6/17/2020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Headquartered in Dhahran, Saudi Arabia, the Saudi Arabian Oil Company (operating as Saudi Aramco) is the world’s largest integrated oil and gas company. Apart from hydrocarbon exploration, production, refining, distribution and shipping, the company also provides crude oil marketing services. It serves the global markets through its large network of offices, research and development centers, joint ventures and subsidiaries.</a:t>
            </a:r>
            <a:endParaRPr lang="en-US"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a:p>
        </p:txBody>
      </p:sp>
    </p:spTree>
    <p:extLst>
      <p:ext uri="{BB962C8B-B14F-4D97-AF65-F5344CB8AC3E}">
        <p14:creationId xmlns:p14="http://schemas.microsoft.com/office/powerpoint/2010/main" val="1240508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6/17/2020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6/17/2020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audiaramco.com/-/media/publications/corporate-reports/saudi-aramco-ara-2019-english.pdf?la=en&amp;hash=FDBFE7887B74E816C493F09DA188F1151839A4C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138" y="927278"/>
            <a:ext cx="8825658" cy="1982666"/>
          </a:xfrm>
        </p:spPr>
        <p:txBody>
          <a:bodyPr/>
          <a:lstStyle/>
          <a:p>
            <a:pPr algn="ctr"/>
            <a:r>
              <a:rPr lang="en-US" dirty="0" smtClean="0">
                <a:latin typeface="Times New Roman" panose="02020603050405020304" pitchFamily="18" charset="0"/>
                <a:cs typeface="Times New Roman" panose="02020603050405020304" pitchFamily="18" charset="0"/>
              </a:rPr>
              <a:t>SAUDI ARAMCO</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2612444"/>
          </a:xfrm>
        </p:spPr>
        <p:txBody>
          <a:bodyPr/>
          <a:lstStyle/>
          <a:p>
            <a:r>
              <a:rPr lang="en-US" dirty="0" smtClean="0">
                <a:latin typeface="Times New Roman" panose="02020603050405020304" pitchFamily="18" charset="0"/>
                <a:cs typeface="Times New Roman" panose="02020603050405020304" pitchFamily="18" charset="0"/>
              </a:rPr>
              <a:t>Saudi Aramco started in 1933.</a:t>
            </a:r>
          </a:p>
          <a:p>
            <a:r>
              <a:rPr lang="en-US" sz="1400" dirty="0" smtClean="0">
                <a:latin typeface="Times New Roman" panose="02020603050405020304" pitchFamily="18" charset="0"/>
                <a:cs typeface="Times New Roman" panose="02020603050405020304" pitchFamily="18" charset="0"/>
              </a:rPr>
              <a:t>In 1933 it signed a treaty with Standard Oil Company of California.</a:t>
            </a:r>
          </a:p>
          <a:p>
            <a:r>
              <a:rPr lang="en-US" sz="1400" dirty="0" smtClean="0">
                <a:latin typeface="Times New Roman" panose="02020603050405020304" pitchFamily="18" charset="0"/>
                <a:cs typeface="Times New Roman" panose="02020603050405020304" pitchFamily="18" charset="0"/>
              </a:rPr>
              <a:t>After the treaty they formed a subsidiary named </a:t>
            </a:r>
            <a:r>
              <a:rPr lang="en-US" sz="1400" dirty="0">
                <a:latin typeface="Times New Roman" panose="02020603050405020304" pitchFamily="18" charset="0"/>
                <a:cs typeface="Times New Roman" panose="02020603050405020304" pitchFamily="18" charset="0"/>
              </a:rPr>
              <a:t>California Arabian Standard Oil Company (CASOC</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After surveying Saudi desert oil drilling commenced in 1935. </a:t>
            </a:r>
          </a:p>
          <a:p>
            <a:r>
              <a:rPr lang="en-US" sz="1400" dirty="0" smtClean="0">
                <a:latin typeface="Times New Roman" panose="02020603050405020304" pitchFamily="18" charset="0"/>
                <a:cs typeface="Times New Roman" panose="02020603050405020304" pitchFamily="18" charset="0"/>
              </a:rPr>
              <a:t>Success came when oil was found.</a:t>
            </a:r>
          </a:p>
          <a:p>
            <a:r>
              <a:rPr lang="en-US" sz="1400" dirty="0" smtClean="0">
                <a:latin typeface="Times New Roman" panose="02020603050405020304" pitchFamily="18" charset="0"/>
                <a:cs typeface="Times New Roman" panose="02020603050405020304" pitchFamily="18" charset="0"/>
              </a:rPr>
              <a:t> Commercial oil production started in “Prosperity Well.”</a:t>
            </a:r>
          </a:p>
          <a:p>
            <a:r>
              <a:rPr lang="en-US" sz="1400" dirty="0" smtClean="0">
                <a:latin typeface="Times New Roman" panose="02020603050405020304" pitchFamily="18" charset="0"/>
                <a:cs typeface="Times New Roman" panose="02020603050405020304" pitchFamily="18" charset="0"/>
              </a:rPr>
              <a:t>From that period until now Aramco has hit records in oil production. </a:t>
            </a:r>
          </a:p>
          <a:p>
            <a:pPr marL="0" indent="0">
              <a:buNone/>
            </a:pPr>
            <a:endParaRPr lang="en-US" dirty="0" smtClean="0"/>
          </a:p>
          <a:p>
            <a:endParaRPr lang="en-US" dirty="0"/>
          </a:p>
        </p:txBody>
      </p:sp>
    </p:spTree>
    <p:extLst>
      <p:ext uri="{BB962C8B-B14F-4D97-AF65-F5344CB8AC3E}">
        <p14:creationId xmlns:p14="http://schemas.microsoft.com/office/powerpoint/2010/main" val="2245057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Types of </a:t>
            </a:r>
            <a:r>
              <a:rPr lang="en-US" b="1" dirty="0" smtClean="0">
                <a:latin typeface="Times New Roman" panose="02020603050405020304" pitchFamily="18" charset="0"/>
                <a:cs typeface="Times New Roman" panose="02020603050405020304" pitchFamily="18" charset="0"/>
              </a:rPr>
              <a:t>FDI engaged by Saudi Aramco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400" dirty="0" smtClean="0">
                <a:latin typeface="Times New Roman" panose="02020603050405020304" pitchFamily="18" charset="0"/>
                <a:cs typeface="Times New Roman" panose="02020603050405020304" pitchFamily="18" charset="0"/>
              </a:rPr>
              <a:t>Aramco utilizes horizontal and vertical FDI.</a:t>
            </a:r>
          </a:p>
          <a:p>
            <a:r>
              <a:rPr lang="en-US" sz="1400" dirty="0" smtClean="0">
                <a:latin typeface="Times New Roman" panose="02020603050405020304" pitchFamily="18" charset="0"/>
                <a:cs typeface="Times New Roman" panose="02020603050405020304" pitchFamily="18" charset="0"/>
              </a:rPr>
              <a:t>The company entered into agreements with other oil companies based in foreign countries.</a:t>
            </a:r>
          </a:p>
          <a:p>
            <a:r>
              <a:rPr lang="en-US" sz="1400" dirty="0" smtClean="0">
                <a:latin typeface="Times New Roman" panose="02020603050405020304" pitchFamily="18" charset="0"/>
                <a:cs typeface="Times New Roman" panose="02020603050405020304" pitchFamily="18" charset="0"/>
              </a:rPr>
              <a:t>Aramco utilized horizontal FDI to lower competition in foreign market</a:t>
            </a:r>
          </a:p>
          <a:p>
            <a:r>
              <a:rPr lang="en-US" sz="1400" dirty="0" smtClean="0">
                <a:latin typeface="Times New Roman" panose="02020603050405020304" pitchFamily="18" charset="0"/>
                <a:cs typeface="Times New Roman" panose="02020603050405020304" pitchFamily="18" charset="0"/>
              </a:rPr>
              <a:t>Horizontal FDI helps in gaining a certain market share foreign countries.</a:t>
            </a:r>
          </a:p>
          <a:p>
            <a:r>
              <a:rPr lang="en-US" sz="1400" dirty="0" smtClean="0">
                <a:latin typeface="Times New Roman" panose="02020603050405020304" pitchFamily="18" charset="0"/>
                <a:cs typeface="Times New Roman" panose="02020603050405020304" pitchFamily="18" charset="0"/>
              </a:rPr>
              <a:t>The company has also made efforts in establishing subsidiaries in foreign countries.</a:t>
            </a:r>
          </a:p>
          <a:p>
            <a:r>
              <a:rPr lang="en-US" sz="1400" dirty="0" smtClean="0">
                <a:latin typeface="Times New Roman" panose="02020603050405020304" pitchFamily="18" charset="0"/>
                <a:cs typeface="Times New Roman" panose="02020603050405020304" pitchFamily="18" charset="0"/>
              </a:rPr>
              <a:t>The company in 2016 signed a five year agreement with Chevron to further research for mutual benefits.  </a:t>
            </a:r>
          </a:p>
          <a:p>
            <a:r>
              <a:rPr lang="en-US" sz="1400" dirty="0" smtClean="0">
                <a:latin typeface="Times New Roman" panose="02020603050405020304" pitchFamily="18" charset="0"/>
                <a:cs typeface="Times New Roman" panose="02020603050405020304" pitchFamily="18" charset="0"/>
              </a:rPr>
              <a:t>The company has also opened offices in the following places.</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950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945284"/>
          </a:xfrm>
        </p:spPr>
        <p:txBody>
          <a:bodyPr/>
          <a:lstStyle/>
          <a:p>
            <a:r>
              <a:rPr lang="en-US" b="1" dirty="0">
                <a:latin typeface="Times New Roman" panose="02020603050405020304" pitchFamily="18" charset="0"/>
                <a:cs typeface="Times New Roman" panose="02020603050405020304" pitchFamily="18" charset="0"/>
              </a:rPr>
              <a:t>Types of FDI engaged by Saudi Aramco </a:t>
            </a:r>
            <a:r>
              <a:rPr lang="en-US" b="1" dirty="0" smtClean="0">
                <a:latin typeface="Times New Roman" panose="02020603050405020304" pitchFamily="18" charset="0"/>
                <a:cs typeface="Times New Roman" panose="02020603050405020304" pitchFamily="18" charset="0"/>
              </a:rPr>
              <a:t>Cont..</a:t>
            </a:r>
            <a:endParaRPr lang="en-US" dirty="0"/>
          </a:p>
        </p:txBody>
      </p:sp>
      <p:sp>
        <p:nvSpPr>
          <p:cNvPr id="3" name="Content Placeholder 2"/>
          <p:cNvSpPr>
            <a:spLocks noGrp="1"/>
          </p:cNvSpPr>
          <p:nvPr>
            <p:ph idx="1"/>
          </p:nvPr>
        </p:nvSpPr>
        <p:spPr>
          <a:xfrm>
            <a:off x="1154954" y="2603499"/>
            <a:ext cx="8825659" cy="3758663"/>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Beijing, China.</a:t>
            </a:r>
          </a:p>
          <a:p>
            <a:r>
              <a:rPr lang="en-US" dirty="0">
                <a:latin typeface="Times New Roman" panose="02020603050405020304" pitchFamily="18" charset="0"/>
                <a:cs typeface="Times New Roman" panose="02020603050405020304" pitchFamily="18" charset="0"/>
              </a:rPr>
              <a:t>Dhahran, Saudi Arabia (headquarter)</a:t>
            </a:r>
          </a:p>
          <a:p>
            <a:r>
              <a:rPr lang="en-US" dirty="0">
                <a:latin typeface="Times New Roman" panose="02020603050405020304" pitchFamily="18" charset="0"/>
                <a:cs typeface="Times New Roman" panose="02020603050405020304" pitchFamily="18" charset="0"/>
              </a:rPr>
              <a:t>Houston, USA</a:t>
            </a:r>
          </a:p>
          <a:p>
            <a:r>
              <a:rPr lang="en-US" dirty="0">
                <a:latin typeface="Times New Roman" panose="02020603050405020304" pitchFamily="18" charset="0"/>
                <a:cs typeface="Times New Roman" panose="02020603050405020304" pitchFamily="18" charset="0"/>
              </a:rPr>
              <a:t>London, UK</a:t>
            </a:r>
          </a:p>
          <a:p>
            <a:r>
              <a:rPr lang="en-US" dirty="0">
                <a:latin typeface="Times New Roman" panose="02020603050405020304" pitchFamily="18" charset="0"/>
                <a:cs typeface="Times New Roman" panose="02020603050405020304" pitchFamily="18" charset="0"/>
              </a:rPr>
              <a:t>Malaysia</a:t>
            </a:r>
          </a:p>
          <a:p>
            <a:r>
              <a:rPr lang="en-US" dirty="0">
                <a:latin typeface="Times New Roman" panose="02020603050405020304" pitchFamily="18" charset="0"/>
                <a:cs typeface="Times New Roman" panose="02020603050405020304" pitchFamily="18" charset="0"/>
              </a:rPr>
              <a:t>New Delhi, India</a:t>
            </a:r>
          </a:p>
          <a:p>
            <a:r>
              <a:rPr lang="en-US" dirty="0" err="1">
                <a:latin typeface="Times New Roman" panose="02020603050405020304" pitchFamily="18" charset="0"/>
                <a:cs typeface="Times New Roman" panose="02020603050405020304" pitchFamily="18" charset="0"/>
              </a:rPr>
              <a:t>NewYork</a:t>
            </a:r>
            <a:r>
              <a:rPr lang="en-US" dirty="0">
                <a:latin typeface="Times New Roman" panose="02020603050405020304" pitchFamily="18" charset="0"/>
                <a:cs typeface="Times New Roman" panose="02020603050405020304" pitchFamily="18" charset="0"/>
              </a:rPr>
              <a:t>, USA</a:t>
            </a:r>
          </a:p>
          <a:p>
            <a:r>
              <a:rPr lang="en-US" dirty="0">
                <a:latin typeface="Times New Roman" panose="02020603050405020304" pitchFamily="18" charset="0"/>
                <a:cs typeface="Times New Roman" panose="02020603050405020304" pitchFamily="18" charset="0"/>
              </a:rPr>
              <a:t>Seoul, South Korea</a:t>
            </a:r>
          </a:p>
          <a:p>
            <a:r>
              <a:rPr lang="en-US" dirty="0">
                <a:latin typeface="Times New Roman" panose="02020603050405020304" pitchFamily="18" charset="0"/>
                <a:cs typeface="Times New Roman" panose="02020603050405020304" pitchFamily="18" charset="0"/>
              </a:rPr>
              <a:t>Singapore</a:t>
            </a:r>
          </a:p>
          <a:p>
            <a:r>
              <a:rPr lang="en-US" dirty="0">
                <a:latin typeface="Times New Roman" panose="02020603050405020304" pitchFamily="18" charset="0"/>
                <a:cs typeface="Times New Roman" panose="02020603050405020304" pitchFamily="18" charset="0"/>
              </a:rPr>
              <a:t>The Hague, Netherlands</a:t>
            </a:r>
          </a:p>
          <a:p>
            <a:r>
              <a:rPr lang="en-US" dirty="0">
                <a:latin typeface="Times New Roman" panose="02020603050405020304" pitchFamily="18" charset="0"/>
                <a:cs typeface="Times New Roman" panose="02020603050405020304" pitchFamily="18" charset="0"/>
              </a:rPr>
              <a:t>Tokyo, Japan </a:t>
            </a:r>
          </a:p>
          <a:p>
            <a:r>
              <a:rPr lang="en-US" dirty="0">
                <a:latin typeface="Times New Roman" panose="02020603050405020304" pitchFamily="18" charset="0"/>
                <a:cs typeface="Times New Roman" panose="02020603050405020304" pitchFamily="18" charset="0"/>
              </a:rPr>
              <a:t>Xiamen, China</a:t>
            </a:r>
          </a:p>
          <a:p>
            <a:endParaRPr lang="en-US" dirty="0"/>
          </a:p>
        </p:txBody>
      </p:sp>
    </p:spTree>
    <p:extLst>
      <p:ext uri="{BB962C8B-B14F-4D97-AF65-F5344CB8AC3E}">
        <p14:creationId xmlns:p14="http://schemas.microsoft.com/office/powerpoint/2010/main" val="3433189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Host Country </a:t>
            </a: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valuation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1651379"/>
            <a:ext cx="8787536" cy="3358504"/>
          </a:xfrm>
        </p:spPr>
        <p:txBody>
          <a:bodyPr>
            <a:normAutofit/>
          </a:bodyPr>
          <a:lstStyle/>
          <a:p>
            <a:r>
              <a:rPr lang="en-US" dirty="0" smtClean="0">
                <a:latin typeface="Times New Roman" panose="02020603050405020304" pitchFamily="18" charset="0"/>
                <a:cs typeface="Times New Roman" panose="02020603050405020304" pitchFamily="18" charset="0"/>
              </a:rPr>
              <a:t>China is the host country for Saudi Aramco.</a:t>
            </a:r>
          </a:p>
          <a:p>
            <a:r>
              <a:rPr lang="en-US" dirty="0" smtClean="0">
                <a:latin typeface="Times New Roman" panose="02020603050405020304" pitchFamily="18" charset="0"/>
                <a:cs typeface="Times New Roman" panose="02020603050405020304" pitchFamily="18" charset="0"/>
              </a:rPr>
              <a:t>Saudi Aramco is based at </a:t>
            </a:r>
            <a:r>
              <a:rPr lang="en-US" dirty="0">
                <a:latin typeface="Times New Roman" panose="02020603050405020304" pitchFamily="18" charset="0"/>
                <a:cs typeface="Times New Roman" panose="02020603050405020304" pitchFamily="18" charset="0"/>
              </a:rPr>
              <a:t>Beijing, China.</a:t>
            </a:r>
          </a:p>
          <a:p>
            <a:r>
              <a:rPr lang="en-US" dirty="0" smtClean="0">
                <a:latin typeface="Times New Roman" panose="02020603050405020304" pitchFamily="18" charset="0"/>
                <a:cs typeface="Times New Roman" panose="02020603050405020304" pitchFamily="18" charset="0"/>
              </a:rPr>
              <a:t>The country since it reformed its economy in 1978, it has been recording a growth of 10% annually in its GDP.</a:t>
            </a:r>
          </a:p>
          <a:p>
            <a:r>
              <a:rPr lang="en-US" dirty="0" smtClean="0">
                <a:latin typeface="Times New Roman" panose="02020603050405020304" pitchFamily="18" charset="0"/>
                <a:cs typeface="Times New Roman" panose="02020603050405020304" pitchFamily="18" charset="0"/>
              </a:rPr>
              <a:t>China is currently a upper-middle income country and it is ranked the second in the world in terms of its economy.</a:t>
            </a:r>
          </a:p>
          <a:p>
            <a:r>
              <a:rPr lang="en-US" dirty="0" smtClean="0">
                <a:latin typeface="Times New Roman" panose="02020603050405020304" pitchFamily="18" charset="0"/>
                <a:cs typeface="Times New Roman" panose="02020603050405020304" pitchFamily="18" charset="0"/>
              </a:rPr>
              <a:t>China economic freedom score is 59.9 and this makes it assume 103 positions in terms of economic freedom as per 2020 index.</a:t>
            </a:r>
          </a:p>
          <a:p>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p>
        </p:txBody>
      </p:sp>
    </p:spTree>
    <p:extLst>
      <p:ext uri="{BB962C8B-B14F-4D97-AF65-F5344CB8AC3E}">
        <p14:creationId xmlns:p14="http://schemas.microsoft.com/office/powerpoint/2010/main" val="521064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Host Country </a:t>
            </a:r>
            <a:r>
              <a:rPr lang="en-US" dirty="0" smtClean="0">
                <a:latin typeface="Times New Roman" panose="02020603050405020304" pitchFamily="18" charset="0"/>
                <a:cs typeface="Times New Roman" panose="02020603050405020304" pitchFamily="18" charset="0"/>
              </a:rPr>
              <a:t>Evaluation Cont.….</a:t>
            </a:r>
            <a:endParaRPr lang="en-US" dirty="0"/>
          </a:p>
        </p:txBody>
      </p:sp>
      <p:pic>
        <p:nvPicPr>
          <p:cNvPr id="6" name="Content Placeholder 5"/>
          <p:cNvPicPr>
            <a:picLocks noGrp="1" noChangeAspect="1"/>
          </p:cNvPicPr>
          <p:nvPr>
            <p:ph idx="1"/>
          </p:nvPr>
        </p:nvPicPr>
        <p:blipFill>
          <a:blip r:embed="rId2"/>
          <a:stretch>
            <a:fillRect/>
          </a:stretch>
        </p:blipFill>
        <p:spPr>
          <a:xfrm>
            <a:off x="2486025" y="2740819"/>
            <a:ext cx="6181725" cy="2819400"/>
          </a:xfrm>
          <a:prstGeom prst="rect">
            <a:avLst/>
          </a:prstGeom>
        </p:spPr>
      </p:pic>
    </p:spTree>
    <p:extLst>
      <p:ext uri="{BB962C8B-B14F-4D97-AF65-F5344CB8AC3E}">
        <p14:creationId xmlns:p14="http://schemas.microsoft.com/office/powerpoint/2010/main" val="395537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Home Country Evaluation</a:t>
            </a:r>
            <a:endParaRPr lang="en-US" dirty="0"/>
          </a:p>
        </p:txBody>
      </p:sp>
      <p:sp>
        <p:nvSpPr>
          <p:cNvPr id="3" name="Content Placeholder 2"/>
          <p:cNvSpPr>
            <a:spLocks noGrp="1"/>
          </p:cNvSpPr>
          <p:nvPr>
            <p:ph idx="1"/>
          </p:nvPr>
        </p:nvSpPr>
        <p:spPr/>
        <p:txBody>
          <a:bodyPr>
            <a:normAutofit lnSpcReduction="10000"/>
          </a:bodyPr>
          <a:lstStyle/>
          <a:p>
            <a:r>
              <a:rPr lang="en-US" b="1" dirty="0">
                <a:latin typeface="Times New Roman" panose="02020603050405020304" pitchFamily="18" charset="0"/>
                <a:cs typeface="Times New Roman" panose="02020603050405020304" pitchFamily="18" charset="0"/>
              </a:rPr>
              <a:t>Capital: </a:t>
            </a:r>
            <a:r>
              <a:rPr lang="en-US" b="1" dirty="0" smtClean="0">
                <a:latin typeface="Times New Roman" panose="02020603050405020304" pitchFamily="18" charset="0"/>
                <a:cs typeface="Times New Roman" panose="02020603050405020304" pitchFamily="18" charset="0"/>
              </a:rPr>
              <a:t>Riyadh</a:t>
            </a: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Total Population:</a:t>
            </a:r>
            <a:r>
              <a:rPr lang="en-US" dirty="0">
                <a:latin typeface="Times New Roman" panose="02020603050405020304" pitchFamily="18" charset="0"/>
                <a:cs typeface="Times New Roman" panose="02020603050405020304" pitchFamily="18" charset="0"/>
              </a:rPr>
              <a:t> 33,699,947</a:t>
            </a:r>
          </a:p>
          <a:p>
            <a:r>
              <a:rPr lang="en-US" b="1" dirty="0">
                <a:latin typeface="Times New Roman" panose="02020603050405020304" pitchFamily="18" charset="0"/>
                <a:cs typeface="Times New Roman" panose="02020603050405020304" pitchFamily="18" charset="0"/>
              </a:rPr>
              <a:t>Natural Increase:</a:t>
            </a:r>
            <a:r>
              <a:rPr lang="en-US" dirty="0">
                <a:latin typeface="Times New Roman" panose="02020603050405020304" pitchFamily="18" charset="0"/>
                <a:cs typeface="Times New Roman" panose="02020603050405020304" pitchFamily="18" charset="0"/>
              </a:rPr>
              <a:t> 1.8%</a:t>
            </a:r>
          </a:p>
          <a:p>
            <a:r>
              <a:rPr lang="en-US" b="1" dirty="0">
                <a:latin typeface="Times New Roman" panose="02020603050405020304" pitchFamily="18" charset="0"/>
                <a:cs typeface="Times New Roman" panose="02020603050405020304" pitchFamily="18" charset="0"/>
              </a:rPr>
              <a:t>Density:</a:t>
            </a:r>
            <a:r>
              <a:rPr lang="en-US" dirty="0">
                <a:latin typeface="Times New Roman" panose="02020603050405020304" pitchFamily="18" charset="0"/>
                <a:cs typeface="Times New Roman" panose="02020603050405020304" pitchFamily="18" charset="0"/>
              </a:rPr>
              <a:t> 16 Inhabitants/km²</a:t>
            </a:r>
          </a:p>
          <a:p>
            <a:r>
              <a:rPr lang="en-US" b="1" dirty="0">
                <a:latin typeface="Times New Roman" panose="02020603050405020304" pitchFamily="18" charset="0"/>
                <a:cs typeface="Times New Roman" panose="02020603050405020304" pitchFamily="18" charset="0"/>
              </a:rPr>
              <a:t>Urban Population:</a:t>
            </a:r>
            <a:r>
              <a:rPr lang="en-US" dirty="0">
                <a:latin typeface="Times New Roman" panose="02020603050405020304" pitchFamily="18" charset="0"/>
                <a:cs typeface="Times New Roman" panose="02020603050405020304" pitchFamily="18" charset="0"/>
              </a:rPr>
              <a:t> 83.8%</a:t>
            </a:r>
          </a:p>
          <a:p>
            <a:r>
              <a:rPr lang="en-US" b="1" dirty="0" smtClean="0">
                <a:latin typeface="Times New Roman" panose="02020603050405020304" pitchFamily="18" charset="0"/>
                <a:cs typeface="Times New Roman" panose="02020603050405020304" pitchFamily="18" charset="0"/>
              </a:rPr>
              <a:t>Ethnic </a:t>
            </a:r>
            <a:r>
              <a:rPr lang="en-US" b="1" dirty="0">
                <a:latin typeface="Times New Roman" panose="02020603050405020304" pitchFamily="18" charset="0"/>
                <a:cs typeface="Times New Roman" panose="02020603050405020304" pitchFamily="18" charset="0"/>
              </a:rPr>
              <a:t>Origins:</a:t>
            </a:r>
            <a:r>
              <a:rPr lang="en-US" dirty="0">
                <a:latin typeface="Times New Roman" panose="02020603050405020304" pitchFamily="18" charset="0"/>
                <a:cs typeface="Times New Roman" panose="02020603050405020304" pitchFamily="18" charset="0"/>
              </a:rPr>
              <a:t> E</a:t>
            </a:r>
            <a:r>
              <a:rPr lang="en-US" dirty="0" smtClean="0">
                <a:latin typeface="Times New Roman" panose="02020603050405020304" pitchFamily="18" charset="0"/>
                <a:cs typeface="Times New Roman" panose="02020603050405020304" pitchFamily="18" charset="0"/>
              </a:rPr>
              <a:t>thnic </a:t>
            </a:r>
            <a:r>
              <a:rPr lang="en-US" dirty="0">
                <a:latin typeface="Times New Roman" panose="02020603050405020304" pitchFamily="18" charset="0"/>
                <a:cs typeface="Times New Roman" panose="02020603050405020304" pitchFamily="18" charset="0"/>
              </a:rPr>
              <a:t>Arabs (90</a:t>
            </a:r>
            <a:r>
              <a:rPr lang="en-US" dirty="0" smtClean="0">
                <a:latin typeface="Times New Roman" panose="02020603050405020304" pitchFamily="18" charset="0"/>
                <a:cs typeface="Times New Roman" panose="02020603050405020304" pitchFamily="18" charset="0"/>
              </a:rPr>
              <a:t>%) and Afro-Asians10</a:t>
            </a:r>
            <a:r>
              <a:rPr lang="en-US" dirty="0">
                <a:latin typeface="Times New Roman" panose="02020603050405020304" pitchFamily="18" charset="0"/>
                <a:cs typeface="Times New Roman" panose="02020603050405020304" pitchFamily="18" charset="0"/>
              </a:rPr>
              <a:t>%.</a:t>
            </a:r>
          </a:p>
          <a:p>
            <a:r>
              <a:rPr lang="en-US" b="1" dirty="0">
                <a:latin typeface="Times New Roman" panose="02020603050405020304" pitchFamily="18" charset="0"/>
                <a:cs typeface="Times New Roman" panose="02020603050405020304" pitchFamily="18" charset="0"/>
              </a:rPr>
              <a:t>Official Language:</a:t>
            </a:r>
            <a:r>
              <a:rPr lang="en-US" dirty="0">
                <a:latin typeface="Times New Roman" panose="02020603050405020304" pitchFamily="18" charset="0"/>
                <a:cs typeface="Times New Roman" panose="02020603050405020304" pitchFamily="18" charset="0"/>
              </a:rPr>
              <a:t> Arabic</a:t>
            </a:r>
          </a:p>
          <a:p>
            <a:r>
              <a:rPr lang="en-US" dirty="0" smtClean="0">
                <a:latin typeface="Times New Roman" panose="02020603050405020304" pitchFamily="18" charset="0"/>
                <a:cs typeface="Times New Roman" panose="02020603050405020304" pitchFamily="18" charset="0"/>
              </a:rPr>
              <a:t>Headquarters based in </a:t>
            </a:r>
            <a:r>
              <a:rPr lang="en-US" dirty="0">
                <a:latin typeface="Times New Roman" panose="02020603050405020304" pitchFamily="18" charset="0"/>
                <a:cs typeface="Times New Roman" panose="02020603050405020304" pitchFamily="18" charset="0"/>
              </a:rPr>
              <a:t>Dhahran, Saudi </a:t>
            </a:r>
            <a:r>
              <a:rPr lang="en-US" dirty="0" smtClean="0">
                <a:latin typeface="Times New Roman" panose="02020603050405020304" pitchFamily="18" charset="0"/>
                <a:cs typeface="Times New Roman" panose="02020603050405020304" pitchFamily="18" charset="0"/>
              </a:rPr>
              <a:t>Arabia.</a:t>
            </a:r>
          </a:p>
          <a:p>
            <a:r>
              <a:rPr lang="en-US" dirty="0" smtClean="0">
                <a:latin typeface="Times New Roman" panose="02020603050405020304" pitchFamily="18" charset="0"/>
                <a:cs typeface="Times New Roman" panose="02020603050405020304" pitchFamily="18" charset="0"/>
              </a:rPr>
              <a:t>Economic freedom score  in Saudi Arabia is 62.4. </a:t>
            </a:r>
          </a:p>
          <a:p>
            <a:r>
              <a:rPr lang="en-US" dirty="0" smtClean="0">
                <a:latin typeface="Times New Roman" panose="02020603050405020304" pitchFamily="18" charset="0"/>
                <a:cs typeface="Times New Roman" panose="02020603050405020304" pitchFamily="18" charset="0"/>
              </a:rPr>
              <a:t>The Saudi Arabia economy is ranked 83</a:t>
            </a:r>
            <a:r>
              <a:rPr lang="en-US" baseline="30000" dirty="0" smtClean="0">
                <a:latin typeface="Times New Roman" panose="02020603050405020304" pitchFamily="18" charset="0"/>
                <a:cs typeface="Times New Roman" panose="02020603050405020304" pitchFamily="18" charset="0"/>
              </a:rPr>
              <a:t>rd</a:t>
            </a:r>
            <a:r>
              <a:rPr lang="en-US" dirty="0" smtClean="0">
                <a:latin typeface="Times New Roman" panose="02020603050405020304" pitchFamily="18" charset="0"/>
                <a:cs typeface="Times New Roman" panose="02020603050405020304" pitchFamily="18" charset="0"/>
              </a:rPr>
              <a:t> freest as per 2020 index.</a:t>
            </a:r>
          </a:p>
          <a:p>
            <a:pPr marL="0" indent="0">
              <a:buNone/>
            </a:pPr>
            <a:endParaRPr lang="en-US" dirty="0" smtClean="0"/>
          </a:p>
        </p:txBody>
      </p:sp>
    </p:spTree>
    <p:extLst>
      <p:ext uri="{BB962C8B-B14F-4D97-AF65-F5344CB8AC3E}">
        <p14:creationId xmlns:p14="http://schemas.microsoft.com/office/powerpoint/2010/main" val="427627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Home Country </a:t>
            </a:r>
            <a:r>
              <a:rPr lang="en-US" b="1" dirty="0" smtClean="0">
                <a:latin typeface="Times New Roman" panose="02020603050405020304" pitchFamily="18" charset="0"/>
                <a:cs typeface="Times New Roman" panose="02020603050405020304" pitchFamily="18" charset="0"/>
              </a:rPr>
              <a:t>Evaluation Cont.…..</a:t>
            </a:r>
            <a:endParaRPr lang="en-US" dirty="0"/>
          </a:p>
        </p:txBody>
      </p:sp>
      <p:sp>
        <p:nvSpPr>
          <p:cNvPr id="5" name="Content Placeholder 4"/>
          <p:cNvSpPr>
            <a:spLocks noGrp="1"/>
          </p:cNvSpPr>
          <p:nvPr>
            <p:ph idx="1"/>
          </p:nvPr>
        </p:nvSpPr>
        <p:spPr>
          <a:xfrm>
            <a:off x="1103312" y="2052918"/>
            <a:ext cx="9924079" cy="4195481"/>
          </a:xfrm>
        </p:spPr>
        <p:txBody>
          <a:bodyPr>
            <a:normAutofit fontScale="92500" lnSpcReduction="20000"/>
          </a:bodyPr>
          <a:lstStyle/>
          <a:p>
            <a:r>
              <a:rPr lang="en-US" b="1" dirty="0" smtClean="0">
                <a:latin typeface="Times New Roman" panose="02020603050405020304" pitchFamily="18" charset="0"/>
                <a:cs typeface="Times New Roman" panose="02020603050405020304" pitchFamily="18" charset="0"/>
              </a:rPr>
              <a:t>Population:</a:t>
            </a:r>
            <a:r>
              <a:rPr lang="en-US" dirty="0" smtClean="0">
                <a:latin typeface="Times New Roman" panose="02020603050405020304" pitchFamily="18" charset="0"/>
                <a:cs typeface="Times New Roman" panose="02020603050405020304" pitchFamily="18" charset="0"/>
              </a:rPr>
              <a:t>1.4 </a:t>
            </a:r>
            <a:r>
              <a:rPr lang="en-US" dirty="0">
                <a:latin typeface="Times New Roman" panose="02020603050405020304" pitchFamily="18" charset="0"/>
                <a:cs typeface="Times New Roman" panose="02020603050405020304" pitchFamily="18" charset="0"/>
              </a:rPr>
              <a:t>billion</a:t>
            </a:r>
          </a:p>
          <a:p>
            <a:r>
              <a:rPr lang="en-US" b="1" dirty="0">
                <a:latin typeface="Times New Roman" panose="02020603050405020304" pitchFamily="18" charset="0"/>
                <a:cs typeface="Times New Roman" panose="02020603050405020304" pitchFamily="18" charset="0"/>
              </a:rPr>
              <a:t>GDP (PPP):</a:t>
            </a:r>
          </a:p>
          <a:p>
            <a:pPr lvl="1"/>
            <a:r>
              <a:rPr lang="en-US" dirty="0">
                <a:latin typeface="Times New Roman" panose="02020603050405020304" pitchFamily="18" charset="0"/>
                <a:cs typeface="Times New Roman" panose="02020603050405020304" pitchFamily="18" charset="0"/>
              </a:rPr>
              <a:t>$25.3 trillion</a:t>
            </a:r>
          </a:p>
          <a:p>
            <a:pPr lvl="1"/>
            <a:r>
              <a:rPr lang="en-US" dirty="0">
                <a:latin typeface="Times New Roman" panose="02020603050405020304" pitchFamily="18" charset="0"/>
                <a:cs typeface="Times New Roman" panose="02020603050405020304" pitchFamily="18" charset="0"/>
              </a:rPr>
              <a:t>6.6% growth</a:t>
            </a:r>
          </a:p>
          <a:p>
            <a:pPr lvl="1"/>
            <a:r>
              <a:rPr lang="en-US" dirty="0">
                <a:latin typeface="Times New Roman" panose="02020603050405020304" pitchFamily="18" charset="0"/>
                <a:cs typeface="Times New Roman" panose="02020603050405020304" pitchFamily="18" charset="0"/>
              </a:rPr>
              <a:t>6.9% 5-year compound annual growth</a:t>
            </a:r>
          </a:p>
          <a:p>
            <a:pPr lvl="1"/>
            <a:r>
              <a:rPr lang="en-US" dirty="0">
                <a:latin typeface="Times New Roman" panose="02020603050405020304" pitchFamily="18" charset="0"/>
                <a:cs typeface="Times New Roman" panose="02020603050405020304" pitchFamily="18" charset="0"/>
              </a:rPr>
              <a:t>$18,110 per capita</a:t>
            </a:r>
          </a:p>
          <a:p>
            <a:r>
              <a:rPr lang="en-US" b="1" dirty="0">
                <a:latin typeface="Times New Roman" panose="02020603050405020304" pitchFamily="18" charset="0"/>
                <a:cs typeface="Times New Roman" panose="02020603050405020304" pitchFamily="18" charset="0"/>
              </a:rPr>
              <a:t>Unemployment:</a:t>
            </a:r>
          </a:p>
          <a:p>
            <a:pPr lvl="1"/>
            <a:r>
              <a:rPr lang="en-US" dirty="0">
                <a:latin typeface="Times New Roman" panose="02020603050405020304" pitchFamily="18" charset="0"/>
                <a:cs typeface="Times New Roman" panose="02020603050405020304" pitchFamily="18" charset="0"/>
              </a:rPr>
              <a:t>4.4%</a:t>
            </a:r>
          </a:p>
          <a:p>
            <a:r>
              <a:rPr lang="en-US" b="1" dirty="0">
                <a:latin typeface="Times New Roman" panose="02020603050405020304" pitchFamily="18" charset="0"/>
                <a:cs typeface="Times New Roman" panose="02020603050405020304" pitchFamily="18" charset="0"/>
              </a:rPr>
              <a:t>Inflation (CPI):</a:t>
            </a:r>
          </a:p>
          <a:p>
            <a:pPr lvl="1"/>
            <a:r>
              <a:rPr lang="en-US" dirty="0">
                <a:latin typeface="Times New Roman" panose="02020603050405020304" pitchFamily="18" charset="0"/>
                <a:cs typeface="Times New Roman" panose="02020603050405020304" pitchFamily="18" charset="0"/>
              </a:rPr>
              <a:t>2.1%</a:t>
            </a:r>
          </a:p>
          <a:p>
            <a:r>
              <a:rPr lang="en-US" b="1" dirty="0">
                <a:latin typeface="Times New Roman" panose="02020603050405020304" pitchFamily="18" charset="0"/>
                <a:cs typeface="Times New Roman" panose="02020603050405020304" pitchFamily="18" charset="0"/>
              </a:rPr>
              <a:t>FDI Inflow:</a:t>
            </a:r>
          </a:p>
          <a:p>
            <a:pPr lvl="1"/>
            <a:r>
              <a:rPr lang="en-US" dirty="0">
                <a:latin typeface="Times New Roman" panose="02020603050405020304" pitchFamily="18" charset="0"/>
                <a:cs typeface="Times New Roman" panose="02020603050405020304" pitchFamily="18" charset="0"/>
              </a:rPr>
              <a:t>$139.0 billion</a:t>
            </a:r>
          </a:p>
        </p:txBody>
      </p:sp>
      <p:pic>
        <p:nvPicPr>
          <p:cNvPr id="6" name="Content Placeholder 3"/>
          <p:cNvPicPr>
            <a:picLocks noChangeAspect="1"/>
          </p:cNvPicPr>
          <p:nvPr/>
        </p:nvPicPr>
        <p:blipFill rotWithShape="1">
          <a:blip r:embed="rId2"/>
          <a:srcRect b="23835"/>
          <a:stretch/>
        </p:blipFill>
        <p:spPr>
          <a:xfrm>
            <a:off x="5348472" y="2162100"/>
            <a:ext cx="5572125" cy="3097764"/>
          </a:xfrm>
          <a:prstGeom prst="rect">
            <a:avLst/>
          </a:prstGeom>
        </p:spPr>
      </p:pic>
    </p:spTree>
    <p:extLst>
      <p:ext uri="{BB962C8B-B14F-4D97-AF65-F5344CB8AC3E}">
        <p14:creationId xmlns:p14="http://schemas.microsoft.com/office/powerpoint/2010/main" val="1512802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OPINION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Aramco utilizes a transnational strategy.</a:t>
            </a:r>
          </a:p>
          <a:p>
            <a:r>
              <a:rPr lang="en-US" dirty="0" smtClean="0">
                <a:latin typeface="Times New Roman" panose="02020603050405020304" pitchFamily="18" charset="0"/>
                <a:cs typeface="Times New Roman" panose="02020603050405020304" pitchFamily="18" charset="0"/>
              </a:rPr>
              <a:t>Saudi Aramco is represented in the following global energy markets, Asia, Europe and America. </a:t>
            </a:r>
          </a:p>
          <a:p>
            <a:r>
              <a:rPr lang="en-US" dirty="0" smtClean="0">
                <a:latin typeface="Times New Roman" panose="02020603050405020304" pitchFamily="18" charset="0"/>
                <a:cs typeface="Times New Roman" panose="02020603050405020304" pitchFamily="18" charset="0"/>
              </a:rPr>
              <a:t>Partnering with organizations in other nations has created markets for products.</a:t>
            </a:r>
          </a:p>
          <a:p>
            <a:r>
              <a:rPr lang="en-US" dirty="0" smtClean="0">
                <a:latin typeface="Times New Roman" panose="02020603050405020304" pitchFamily="18" charset="0"/>
                <a:cs typeface="Times New Roman" panose="02020603050405020304" pitchFamily="18" charset="0"/>
              </a:rPr>
              <a:t> Additional profits from the interests gained from sales of products has enabled growth of the company to a multinational level.</a:t>
            </a:r>
          </a:p>
          <a:p>
            <a:r>
              <a:rPr lang="en-US" dirty="0" smtClean="0">
                <a:latin typeface="Times New Roman" panose="02020603050405020304" pitchFamily="18" charset="0"/>
                <a:cs typeface="Times New Roman" panose="02020603050405020304" pitchFamily="18" charset="0"/>
              </a:rPr>
              <a:t>As a multinational organization, Saudi Aramco serves global market, solves global challenges and  creates global impact. </a:t>
            </a:r>
          </a:p>
          <a:p>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p>
          <a:p>
            <a:endParaRPr lang="en-US" dirty="0"/>
          </a:p>
        </p:txBody>
      </p:sp>
    </p:spTree>
    <p:extLst>
      <p:ext uri="{BB962C8B-B14F-4D97-AF65-F5344CB8AC3E}">
        <p14:creationId xmlns:p14="http://schemas.microsoft.com/office/powerpoint/2010/main" val="2665537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Saudiaramco.com. (2020). Retrieved 7 June 2020, from </a:t>
            </a:r>
            <a:r>
              <a:rPr lang="en-US" dirty="0">
                <a:latin typeface="Times New Roman" panose="02020603050405020304" pitchFamily="18" charset="0"/>
                <a:cs typeface="Times New Roman" panose="02020603050405020304" pitchFamily="18" charset="0"/>
                <a:hlinkClick r:id="rId2"/>
              </a:rPr>
              <a:t>https://www.saudiaramco.com</a:t>
            </a:r>
            <a:r>
              <a:rPr lang="en-US" dirty="0" smtClean="0">
                <a:latin typeface="Times New Roman" panose="02020603050405020304" pitchFamily="18" charset="0"/>
                <a:cs typeface="Times New Roman" panose="02020603050405020304" pitchFamily="18" charset="0"/>
                <a:hlinkClick r:id="rId2"/>
              </a:rPr>
              <a:t>/-	/media/publications/corporate-reports/saudi-aramco-ara-2019-	</a:t>
            </a:r>
            <a:r>
              <a:rPr lang="en-US" dirty="0" err="1" smtClean="0">
                <a:latin typeface="Times New Roman" panose="02020603050405020304" pitchFamily="18" charset="0"/>
                <a:cs typeface="Times New Roman" panose="02020603050405020304" pitchFamily="18" charset="0"/>
                <a:hlinkClick r:id="rId2"/>
              </a:rPr>
              <a:t>english.pdf?la</a:t>
            </a:r>
            <a:r>
              <a:rPr lang="en-US" dirty="0" smtClean="0">
                <a:latin typeface="Times New Roman" panose="02020603050405020304" pitchFamily="18" charset="0"/>
                <a:cs typeface="Times New Roman" panose="02020603050405020304" pitchFamily="18" charset="0"/>
                <a:hlinkClick r:id="rId2"/>
              </a:rPr>
              <a:t>=</a:t>
            </a:r>
            <a:r>
              <a:rPr lang="en-US" dirty="0" err="1" smtClean="0">
                <a:latin typeface="Times New Roman" panose="02020603050405020304" pitchFamily="18" charset="0"/>
                <a:cs typeface="Times New Roman" panose="02020603050405020304" pitchFamily="18" charset="0"/>
                <a:hlinkClick r:id="rId2"/>
              </a:rPr>
              <a:t>en&amp;hash</a:t>
            </a:r>
            <a:r>
              <a:rPr lang="en-US" dirty="0" smtClean="0">
                <a:latin typeface="Times New Roman" panose="02020603050405020304" pitchFamily="18" charset="0"/>
                <a:cs typeface="Times New Roman" panose="02020603050405020304" pitchFamily="18" charset="0"/>
                <a:hlinkClick r:id="rId2"/>
              </a:rPr>
              <a:t>=FDBFE7887B74E816C493F09DA188F1151839A4CD</a:t>
            </a:r>
            <a:r>
              <a:rPr lang="en-US" dirty="0" smtClean="0">
                <a:latin typeface="Times New Roman" panose="02020603050405020304" pitchFamily="18" charset="0"/>
                <a:cs typeface="Times New Roman" panose="02020603050405020304" pitchFamily="18" charset="0"/>
              </a:rPr>
              <a:t>.</a:t>
            </a:r>
          </a:p>
          <a:p>
            <a:r>
              <a:rPr lang="en-US" i="1" dirty="0">
                <a:latin typeface="Times New Roman" panose="02020603050405020304" pitchFamily="18" charset="0"/>
                <a:cs typeface="Times New Roman" panose="02020603050405020304" pitchFamily="18" charset="0"/>
              </a:rPr>
              <a:t>Overview</a:t>
            </a:r>
            <a:r>
              <a:rPr lang="en-US" dirty="0">
                <a:latin typeface="Times New Roman" panose="02020603050405020304" pitchFamily="18" charset="0"/>
                <a:cs typeface="Times New Roman" panose="02020603050405020304" pitchFamily="18" charset="0"/>
              </a:rPr>
              <a:t>. Saudiaramco.com. (2020). Retrieved 7 June 2020, from </a:t>
            </a:r>
            <a:r>
              <a:rPr lang="en-US" dirty="0" smtClean="0">
                <a:latin typeface="Times New Roman" panose="02020603050405020304" pitchFamily="18" charset="0"/>
                <a:cs typeface="Times New Roman" panose="02020603050405020304" pitchFamily="18" charset="0"/>
              </a:rPr>
              <a:t>	https</a:t>
            </a:r>
            <a:r>
              <a:rPr lang="en-US" dirty="0">
                <a:latin typeface="Times New Roman" panose="02020603050405020304" pitchFamily="18" charset="0"/>
                <a:cs typeface="Times New Roman" panose="02020603050405020304" pitchFamily="18" charset="0"/>
              </a:rPr>
              <a:t>://www.saudiaramco.com/en/who-we-are/overview.</a:t>
            </a:r>
          </a:p>
        </p:txBody>
      </p:sp>
    </p:spTree>
    <p:extLst>
      <p:ext uri="{BB962C8B-B14F-4D97-AF65-F5344CB8AC3E}">
        <p14:creationId xmlns:p14="http://schemas.microsoft.com/office/powerpoint/2010/main" val="1116992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487</TotalTime>
  <Words>529</Words>
  <Application>Microsoft Office PowerPoint</Application>
  <PresentationFormat>Widescreen</PresentationFormat>
  <Paragraphs>75</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Ion</vt:lpstr>
      <vt:lpstr>SAUDI ARAMCO</vt:lpstr>
      <vt:lpstr>INTRODUCTION</vt:lpstr>
      <vt:lpstr>Types of FDI engaged by Saudi Aramco </vt:lpstr>
      <vt:lpstr>Types of FDI engaged by Saudi Aramco Cont..</vt:lpstr>
      <vt:lpstr>Host Country Evaluation</vt:lpstr>
      <vt:lpstr>Host Country Evaluation Cont.….</vt:lpstr>
      <vt:lpstr>Home Country Evaluation</vt:lpstr>
      <vt:lpstr>Home Country Evaluation Cont.…..</vt:lpstr>
      <vt:lpstr>OPINION</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HP</cp:lastModifiedBy>
  <cp:revision>33</cp:revision>
  <dcterms:created xsi:type="dcterms:W3CDTF">2020-06-07T12:05:29Z</dcterms:created>
  <dcterms:modified xsi:type="dcterms:W3CDTF">2020-06-17T10:30:29Z</dcterms:modified>
</cp:coreProperties>
</file>